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10FA44-FB9A-4DCA-A477-5A04CE0DD3F7}" type="doc">
      <dgm:prSet loTypeId="urn:microsoft.com/office/officeart/2005/8/layout/hierarchy3" loCatId="list" qsTypeId="urn:microsoft.com/office/officeart/2005/8/quickstyle/3d2#5" qsCatId="3D" csTypeId="urn:microsoft.com/office/officeart/2005/8/colors/colorful1#4" csCatId="colorful" phldr="1"/>
      <dgm:spPr/>
      <dgm:t>
        <a:bodyPr/>
        <a:lstStyle/>
        <a:p>
          <a:endParaRPr lang="hr-HR"/>
        </a:p>
      </dgm:t>
    </dgm:pt>
    <dgm:pt modelId="{A0F5964D-2BC7-44FC-863A-7E46443693C4}">
      <dgm:prSet phldrT="[Text]"/>
      <dgm:spPr/>
      <dgm:t>
        <a:bodyPr/>
        <a:lstStyle/>
        <a:p>
          <a:r>
            <a:rPr lang="hr-HR" dirty="0" smtClean="0"/>
            <a:t>Samoopskrbna poljoprivreda</a:t>
          </a:r>
          <a:endParaRPr lang="hr-HR" dirty="0"/>
        </a:p>
      </dgm:t>
    </dgm:pt>
    <dgm:pt modelId="{50F58419-1CC0-40E4-94AB-C182C0A22A05}" type="parTrans" cxnId="{1DBEB42B-5227-4B27-9C3F-9961EBDE24DC}">
      <dgm:prSet/>
      <dgm:spPr/>
      <dgm:t>
        <a:bodyPr/>
        <a:lstStyle/>
        <a:p>
          <a:endParaRPr lang="hr-HR"/>
        </a:p>
      </dgm:t>
    </dgm:pt>
    <dgm:pt modelId="{647E1361-77F9-4332-AFB2-659B75B0CB12}" type="sibTrans" cxnId="{1DBEB42B-5227-4B27-9C3F-9961EBDE24DC}">
      <dgm:prSet/>
      <dgm:spPr/>
      <dgm:t>
        <a:bodyPr/>
        <a:lstStyle/>
        <a:p>
          <a:endParaRPr lang="hr-HR"/>
        </a:p>
      </dgm:t>
    </dgm:pt>
    <dgm:pt modelId="{EF291684-6A25-4FBC-B98A-0D8A0CC3DFAD}">
      <dgm:prSet phldrT="[Text]"/>
      <dgm:spPr/>
      <dgm:t>
        <a:bodyPr/>
        <a:lstStyle/>
        <a:p>
          <a:r>
            <a:rPr lang="hr-HR" dirty="0" smtClean="0"/>
            <a:t>Proizvodnja namijenjena prehrani </a:t>
          </a:r>
          <a:r>
            <a:rPr lang="hr-HR" b="1" dirty="0" smtClean="0"/>
            <a:t>vlastitog stanovništva</a:t>
          </a:r>
          <a:endParaRPr lang="hr-HR" b="1" dirty="0"/>
        </a:p>
      </dgm:t>
    </dgm:pt>
    <dgm:pt modelId="{061A663C-5FC3-4CFD-9D2E-35244D338B29}" type="parTrans" cxnId="{9DDF1567-F1AE-44BF-AA9B-5ADD03ABC621}">
      <dgm:prSet/>
      <dgm:spPr/>
      <dgm:t>
        <a:bodyPr/>
        <a:lstStyle/>
        <a:p>
          <a:endParaRPr lang="hr-HR"/>
        </a:p>
      </dgm:t>
    </dgm:pt>
    <dgm:pt modelId="{83FE3752-8A78-47B6-9D83-F6F366D0E3D8}" type="sibTrans" cxnId="{9DDF1567-F1AE-44BF-AA9B-5ADD03ABC621}">
      <dgm:prSet/>
      <dgm:spPr/>
      <dgm:t>
        <a:bodyPr/>
        <a:lstStyle/>
        <a:p>
          <a:endParaRPr lang="hr-HR"/>
        </a:p>
      </dgm:t>
    </dgm:pt>
    <dgm:pt modelId="{FA625326-8ABB-41B7-88F0-80169607C418}">
      <dgm:prSet phldrT="[Text]"/>
      <dgm:spPr/>
      <dgm:t>
        <a:bodyPr/>
        <a:lstStyle/>
        <a:p>
          <a:r>
            <a:rPr lang="hr-HR" dirty="0" smtClean="0"/>
            <a:t>Ručno obavljanje poslova, </a:t>
          </a:r>
          <a:r>
            <a:rPr lang="hr-HR" b="1" dirty="0" smtClean="0"/>
            <a:t>niski prinosi</a:t>
          </a:r>
          <a:endParaRPr lang="hr-HR" b="1" dirty="0"/>
        </a:p>
      </dgm:t>
    </dgm:pt>
    <dgm:pt modelId="{539D10DA-5208-42C6-8836-6E481538D638}" type="parTrans" cxnId="{2558D1BE-4D34-4AFB-AF4D-E0CE4271CA06}">
      <dgm:prSet/>
      <dgm:spPr/>
      <dgm:t>
        <a:bodyPr/>
        <a:lstStyle/>
        <a:p>
          <a:endParaRPr lang="hr-HR"/>
        </a:p>
      </dgm:t>
    </dgm:pt>
    <dgm:pt modelId="{1D1A65FE-DE2D-4FD7-B2EF-9ECB4F18E97E}" type="sibTrans" cxnId="{2558D1BE-4D34-4AFB-AF4D-E0CE4271CA06}">
      <dgm:prSet/>
      <dgm:spPr/>
      <dgm:t>
        <a:bodyPr/>
        <a:lstStyle/>
        <a:p>
          <a:endParaRPr lang="hr-HR"/>
        </a:p>
      </dgm:t>
    </dgm:pt>
    <dgm:pt modelId="{17A22336-6321-489E-A4EB-89C9BCCE174E}">
      <dgm:prSet phldrT="[Text]"/>
      <dgm:spPr/>
      <dgm:t>
        <a:bodyPr/>
        <a:lstStyle/>
        <a:p>
          <a:r>
            <a:rPr lang="hr-HR" dirty="0" smtClean="0"/>
            <a:t>Tržišna poljoprivreda</a:t>
          </a:r>
          <a:endParaRPr lang="hr-HR" dirty="0"/>
        </a:p>
      </dgm:t>
    </dgm:pt>
    <dgm:pt modelId="{3BF4624F-E446-4D3F-87F8-0B4DB2DE84B5}" type="parTrans" cxnId="{6F5FAD0E-CC44-487D-8807-F208D2413D78}">
      <dgm:prSet/>
      <dgm:spPr/>
      <dgm:t>
        <a:bodyPr/>
        <a:lstStyle/>
        <a:p>
          <a:endParaRPr lang="hr-HR"/>
        </a:p>
      </dgm:t>
    </dgm:pt>
    <dgm:pt modelId="{4B7AEDCC-9631-43D9-A45F-97A26F0D7C74}" type="sibTrans" cxnId="{6F5FAD0E-CC44-487D-8807-F208D2413D78}">
      <dgm:prSet/>
      <dgm:spPr/>
      <dgm:t>
        <a:bodyPr/>
        <a:lstStyle/>
        <a:p>
          <a:endParaRPr lang="hr-HR"/>
        </a:p>
      </dgm:t>
    </dgm:pt>
    <dgm:pt modelId="{75CCFF7D-05DE-471A-9290-A263DED532BA}">
      <dgm:prSet phldrT="[Text]"/>
      <dgm:spPr/>
      <dgm:t>
        <a:bodyPr/>
        <a:lstStyle/>
        <a:p>
          <a:r>
            <a:rPr lang="hr-HR" dirty="0" smtClean="0"/>
            <a:t>Proizvodnja namijenjena </a:t>
          </a:r>
          <a:r>
            <a:rPr lang="hr-HR" b="1" dirty="0" smtClean="0"/>
            <a:t>tržištu</a:t>
          </a:r>
          <a:endParaRPr lang="hr-HR" b="1" dirty="0"/>
        </a:p>
      </dgm:t>
    </dgm:pt>
    <dgm:pt modelId="{1AD5E62F-5863-4F0E-A127-0397AF201BA7}" type="parTrans" cxnId="{2B576781-E1EE-4277-9FE5-EA32564D3288}">
      <dgm:prSet/>
      <dgm:spPr/>
      <dgm:t>
        <a:bodyPr/>
        <a:lstStyle/>
        <a:p>
          <a:endParaRPr lang="hr-HR"/>
        </a:p>
      </dgm:t>
    </dgm:pt>
    <dgm:pt modelId="{39636C2F-3035-4502-9B67-8E645CC404CF}" type="sibTrans" cxnId="{2B576781-E1EE-4277-9FE5-EA32564D3288}">
      <dgm:prSet/>
      <dgm:spPr/>
      <dgm:t>
        <a:bodyPr/>
        <a:lstStyle/>
        <a:p>
          <a:endParaRPr lang="hr-HR"/>
        </a:p>
      </dgm:t>
    </dgm:pt>
    <dgm:pt modelId="{F5234FE9-2B8B-412B-8EC7-5284838E6631}">
      <dgm:prSet phldrT="[Text]"/>
      <dgm:spPr/>
      <dgm:t>
        <a:bodyPr/>
        <a:lstStyle/>
        <a:p>
          <a:r>
            <a:rPr lang="hr-HR" dirty="0" smtClean="0"/>
            <a:t>Razvijenija, </a:t>
          </a:r>
          <a:r>
            <a:rPr lang="hr-HR" b="1" dirty="0" smtClean="0"/>
            <a:t>viši prinosi</a:t>
          </a:r>
          <a:endParaRPr lang="hr-HR" b="1" dirty="0"/>
        </a:p>
      </dgm:t>
    </dgm:pt>
    <dgm:pt modelId="{5981C96B-955C-443C-B2B1-7F8FD0E75E3B}" type="parTrans" cxnId="{5EF17B54-4E28-45DA-B913-C66A5A1FCA3D}">
      <dgm:prSet/>
      <dgm:spPr/>
      <dgm:t>
        <a:bodyPr/>
        <a:lstStyle/>
        <a:p>
          <a:endParaRPr lang="hr-HR"/>
        </a:p>
      </dgm:t>
    </dgm:pt>
    <dgm:pt modelId="{60C5C32E-FC31-4B0F-B4B8-6360F581FC17}" type="sibTrans" cxnId="{5EF17B54-4E28-45DA-B913-C66A5A1FCA3D}">
      <dgm:prSet/>
      <dgm:spPr/>
      <dgm:t>
        <a:bodyPr/>
        <a:lstStyle/>
        <a:p>
          <a:endParaRPr lang="hr-HR"/>
        </a:p>
      </dgm:t>
    </dgm:pt>
    <dgm:pt modelId="{525B210C-ABE9-49C4-A13D-0C379F3CBE95}">
      <dgm:prSet/>
      <dgm:spPr/>
      <dgm:t>
        <a:bodyPr/>
        <a:lstStyle/>
        <a:p>
          <a:r>
            <a:rPr lang="hr-HR" dirty="0" smtClean="0"/>
            <a:t>Obrađuje se 7% površine, od poljopvrivrede živi polovica stan.</a:t>
          </a:r>
          <a:endParaRPr lang="hr-HR" dirty="0"/>
        </a:p>
      </dgm:t>
    </dgm:pt>
    <dgm:pt modelId="{932F446A-4729-4C6B-9BD7-E7A1432A72CF}" type="parTrans" cxnId="{D62ABBAD-76BC-46B0-A4B0-08F4923E0706}">
      <dgm:prSet/>
      <dgm:spPr/>
      <dgm:t>
        <a:bodyPr/>
        <a:lstStyle/>
        <a:p>
          <a:endParaRPr lang="hr-HR"/>
        </a:p>
      </dgm:t>
    </dgm:pt>
    <dgm:pt modelId="{DE8F85A2-900E-4089-BD80-90CD6ECE98FF}" type="sibTrans" cxnId="{D62ABBAD-76BC-46B0-A4B0-08F4923E0706}">
      <dgm:prSet/>
      <dgm:spPr/>
      <dgm:t>
        <a:bodyPr/>
        <a:lstStyle/>
        <a:p>
          <a:endParaRPr lang="hr-HR"/>
        </a:p>
      </dgm:t>
    </dgm:pt>
    <dgm:pt modelId="{8E674564-BEFF-4E3C-AE78-C1324BF13655}">
      <dgm:prSet/>
      <dgm:spPr/>
      <dgm:t>
        <a:bodyPr/>
        <a:lstStyle/>
        <a:p>
          <a:r>
            <a:rPr lang="hr-HR" dirty="0" smtClean="0"/>
            <a:t>Glavne kulture: </a:t>
          </a:r>
          <a:r>
            <a:rPr lang="hr-HR" b="1" dirty="0" smtClean="0"/>
            <a:t>žitarice</a:t>
          </a:r>
          <a:r>
            <a:rPr lang="hr-HR" dirty="0" smtClean="0"/>
            <a:t> (izvan tropa), </a:t>
          </a:r>
          <a:r>
            <a:rPr lang="hr-HR" b="1" dirty="0" smtClean="0"/>
            <a:t>kasava i slatki krumpir </a:t>
          </a:r>
          <a:r>
            <a:rPr lang="hr-HR" dirty="0" smtClean="0"/>
            <a:t>(tropi)</a:t>
          </a:r>
        </a:p>
        <a:p>
          <a:r>
            <a:rPr lang="hr-HR" dirty="0" smtClean="0"/>
            <a:t>Stočarstvo </a:t>
          </a:r>
          <a:r>
            <a:rPr lang="hr-HR" dirty="0" smtClean="0">
              <a:sym typeface="Wingdings" pitchFamily="2" charset="2"/>
            </a:rPr>
            <a:t> bolesti</a:t>
          </a:r>
          <a:endParaRPr lang="hr-HR" dirty="0"/>
        </a:p>
      </dgm:t>
    </dgm:pt>
    <dgm:pt modelId="{57B44890-7D10-42DE-9D22-8CDFE236CDA2}" type="parTrans" cxnId="{515B489A-D4D2-4761-85A7-7879905E8980}">
      <dgm:prSet/>
      <dgm:spPr/>
      <dgm:t>
        <a:bodyPr/>
        <a:lstStyle/>
        <a:p>
          <a:endParaRPr lang="hr-HR"/>
        </a:p>
      </dgm:t>
    </dgm:pt>
    <dgm:pt modelId="{29A71F4E-04F0-44CF-87EB-51D5FA97A097}" type="sibTrans" cxnId="{515B489A-D4D2-4761-85A7-7879905E8980}">
      <dgm:prSet/>
      <dgm:spPr/>
      <dgm:t>
        <a:bodyPr/>
        <a:lstStyle/>
        <a:p>
          <a:endParaRPr lang="hr-HR"/>
        </a:p>
      </dgm:t>
    </dgm:pt>
    <dgm:pt modelId="{DC0694A2-ED54-4A0D-AC28-85F25C53B91D}">
      <dgm:prSet/>
      <dgm:spPr/>
      <dgm:t>
        <a:bodyPr/>
        <a:lstStyle/>
        <a:p>
          <a:r>
            <a:rPr lang="hr-HR" dirty="0" smtClean="0"/>
            <a:t>Plantaže</a:t>
          </a:r>
          <a:endParaRPr lang="hr-HR" dirty="0"/>
        </a:p>
      </dgm:t>
    </dgm:pt>
    <dgm:pt modelId="{EDD16D9D-B5F1-4163-B770-3C7C3CF8622D}" type="parTrans" cxnId="{225AD58D-3A1C-4635-BDBF-566C9C2C8CC3}">
      <dgm:prSet/>
      <dgm:spPr/>
      <dgm:t>
        <a:bodyPr/>
        <a:lstStyle/>
        <a:p>
          <a:endParaRPr lang="hr-HR"/>
        </a:p>
      </dgm:t>
    </dgm:pt>
    <dgm:pt modelId="{7B2289DD-EFF1-44FB-91A4-67267C388475}" type="sibTrans" cxnId="{225AD58D-3A1C-4635-BDBF-566C9C2C8CC3}">
      <dgm:prSet/>
      <dgm:spPr/>
      <dgm:t>
        <a:bodyPr/>
        <a:lstStyle/>
        <a:p>
          <a:endParaRPr lang="hr-HR"/>
        </a:p>
      </dgm:t>
    </dgm:pt>
    <dgm:pt modelId="{A83AB7F1-76B3-42D3-8EF6-609054143328}">
      <dgm:prSet/>
      <dgm:spPr/>
      <dgm:t>
        <a:bodyPr/>
        <a:lstStyle/>
        <a:p>
          <a:r>
            <a:rPr lang="hr-HR" dirty="0" smtClean="0"/>
            <a:t>Glavne kulture: </a:t>
          </a:r>
          <a:r>
            <a:rPr lang="hr-HR" b="1" dirty="0" smtClean="0"/>
            <a:t>agrumi, grožđe, maslije</a:t>
          </a:r>
          <a:r>
            <a:rPr lang="hr-HR" dirty="0" smtClean="0"/>
            <a:t> (Sredozemlje), </a:t>
          </a:r>
          <a:r>
            <a:rPr lang="hr-HR" b="1" dirty="0" smtClean="0"/>
            <a:t>kakao</a:t>
          </a:r>
          <a:r>
            <a:rPr lang="hr-HR" dirty="0" smtClean="0"/>
            <a:t>, </a:t>
          </a:r>
          <a:r>
            <a:rPr lang="hr-HR" b="1" dirty="0" smtClean="0"/>
            <a:t>uljana palma, ananas, banana, kaučukovac</a:t>
          </a:r>
          <a:r>
            <a:rPr lang="hr-HR" dirty="0" smtClean="0"/>
            <a:t>(vlažni tropi); </a:t>
          </a:r>
          <a:r>
            <a:rPr lang="hr-HR" b="1" dirty="0" smtClean="0"/>
            <a:t>kikiriki</a:t>
          </a:r>
          <a:r>
            <a:rPr lang="hr-HR" dirty="0" smtClean="0"/>
            <a:t>, </a:t>
          </a:r>
          <a:r>
            <a:rPr lang="hr-HR" b="1" dirty="0" smtClean="0"/>
            <a:t>pamuk</a:t>
          </a:r>
          <a:r>
            <a:rPr lang="hr-HR" dirty="0" smtClean="0"/>
            <a:t> (suhi tropi)</a:t>
          </a:r>
          <a:endParaRPr lang="hr-HR" dirty="0"/>
        </a:p>
      </dgm:t>
    </dgm:pt>
    <dgm:pt modelId="{9D1E7217-1B85-4F53-9BD8-7CDD5A4CBD16}" type="parTrans" cxnId="{064210F9-310C-40C6-A281-9E402DF154DD}">
      <dgm:prSet/>
      <dgm:spPr/>
      <dgm:t>
        <a:bodyPr/>
        <a:lstStyle/>
        <a:p>
          <a:endParaRPr lang="hr-HR"/>
        </a:p>
      </dgm:t>
    </dgm:pt>
    <dgm:pt modelId="{C244A81E-3BC7-4543-8535-AF3874EBAEC0}" type="sibTrans" cxnId="{064210F9-310C-40C6-A281-9E402DF154DD}">
      <dgm:prSet/>
      <dgm:spPr/>
      <dgm:t>
        <a:bodyPr/>
        <a:lstStyle/>
        <a:p>
          <a:endParaRPr lang="hr-HR"/>
        </a:p>
      </dgm:t>
    </dgm:pt>
    <dgm:pt modelId="{CE60598E-D354-4B7B-BD61-2201A812E825}" type="pres">
      <dgm:prSet presAssocID="{6C10FA44-FB9A-4DCA-A477-5A04CE0DD3F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1C910AEC-66DD-43CD-8A34-5408006FE428}" type="pres">
      <dgm:prSet presAssocID="{A0F5964D-2BC7-44FC-863A-7E46443693C4}" presName="root" presStyleCnt="0"/>
      <dgm:spPr/>
    </dgm:pt>
    <dgm:pt modelId="{B6C49634-C1B2-4A0C-99E9-B5FA76A4C700}" type="pres">
      <dgm:prSet presAssocID="{A0F5964D-2BC7-44FC-863A-7E46443693C4}" presName="rootComposite" presStyleCnt="0"/>
      <dgm:spPr/>
    </dgm:pt>
    <dgm:pt modelId="{EA097AF3-C758-46F8-B0D6-F4E7D17356F7}" type="pres">
      <dgm:prSet presAssocID="{A0F5964D-2BC7-44FC-863A-7E46443693C4}" presName="rootText" presStyleLbl="node1" presStyleIdx="0" presStyleCnt="2" custScaleX="132505" custLinFactNeighborX="-2317"/>
      <dgm:spPr/>
      <dgm:t>
        <a:bodyPr/>
        <a:lstStyle/>
        <a:p>
          <a:endParaRPr lang="hr-HR"/>
        </a:p>
      </dgm:t>
    </dgm:pt>
    <dgm:pt modelId="{40678E36-4399-4CA6-B826-ED05BEDFF347}" type="pres">
      <dgm:prSet presAssocID="{A0F5964D-2BC7-44FC-863A-7E46443693C4}" presName="rootConnector" presStyleLbl="node1" presStyleIdx="0" presStyleCnt="2"/>
      <dgm:spPr/>
      <dgm:t>
        <a:bodyPr/>
        <a:lstStyle/>
        <a:p>
          <a:endParaRPr lang="hr-HR"/>
        </a:p>
      </dgm:t>
    </dgm:pt>
    <dgm:pt modelId="{A609C480-62F7-4CCA-8F4F-82AC598125CD}" type="pres">
      <dgm:prSet presAssocID="{A0F5964D-2BC7-44FC-863A-7E46443693C4}" presName="childShape" presStyleCnt="0"/>
      <dgm:spPr/>
    </dgm:pt>
    <dgm:pt modelId="{8FF6AEE0-B134-421C-9A21-F0E1F3CDEEC2}" type="pres">
      <dgm:prSet presAssocID="{061A663C-5FC3-4CFD-9D2E-35244D338B29}" presName="Name13" presStyleLbl="parChTrans1D2" presStyleIdx="0" presStyleCnt="8"/>
      <dgm:spPr/>
      <dgm:t>
        <a:bodyPr/>
        <a:lstStyle/>
        <a:p>
          <a:endParaRPr lang="hr-HR"/>
        </a:p>
      </dgm:t>
    </dgm:pt>
    <dgm:pt modelId="{3F05164A-94B1-4EAC-A830-4F13C06ACEF1}" type="pres">
      <dgm:prSet presAssocID="{EF291684-6A25-4FBC-B98A-0D8A0CC3DFAD}" presName="childText" presStyleLbl="bgAcc1" presStyleIdx="0" presStyleCnt="8" custScaleX="241652" custLinFactNeighborX="-139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7FBBEBA-425A-4200-9799-B4F051122674}" type="pres">
      <dgm:prSet presAssocID="{539D10DA-5208-42C6-8836-6E481538D638}" presName="Name13" presStyleLbl="parChTrans1D2" presStyleIdx="1" presStyleCnt="8"/>
      <dgm:spPr/>
      <dgm:t>
        <a:bodyPr/>
        <a:lstStyle/>
        <a:p>
          <a:endParaRPr lang="hr-HR"/>
        </a:p>
      </dgm:t>
    </dgm:pt>
    <dgm:pt modelId="{A8A4AF22-2FA7-477E-B552-2CD54D530C41}" type="pres">
      <dgm:prSet presAssocID="{FA625326-8ABB-41B7-88F0-80169607C418}" presName="childText" presStyleLbl="bgAcc1" presStyleIdx="1" presStyleCnt="8" custScaleX="241652" custLinFactNeighborX="-139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CB5627F-5E0B-4667-8D6F-807E82908E12}" type="pres">
      <dgm:prSet presAssocID="{932F446A-4729-4C6B-9BD7-E7A1432A72CF}" presName="Name13" presStyleLbl="parChTrans1D2" presStyleIdx="2" presStyleCnt="8"/>
      <dgm:spPr/>
      <dgm:t>
        <a:bodyPr/>
        <a:lstStyle/>
        <a:p>
          <a:endParaRPr lang="hr-HR"/>
        </a:p>
      </dgm:t>
    </dgm:pt>
    <dgm:pt modelId="{2842B311-2A00-4B20-A5C6-F1A7810E6194}" type="pres">
      <dgm:prSet presAssocID="{525B210C-ABE9-49C4-A13D-0C379F3CBE95}" presName="childText" presStyleLbl="bgAcc1" presStyleIdx="2" presStyleCnt="8" custScaleX="241652" custLinFactNeighborX="-139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C8837A1-D605-45EB-A6FF-3E056EC1C993}" type="pres">
      <dgm:prSet presAssocID="{57B44890-7D10-42DE-9D22-8CDFE236CDA2}" presName="Name13" presStyleLbl="parChTrans1D2" presStyleIdx="3" presStyleCnt="8"/>
      <dgm:spPr/>
      <dgm:t>
        <a:bodyPr/>
        <a:lstStyle/>
        <a:p>
          <a:endParaRPr lang="hr-HR"/>
        </a:p>
      </dgm:t>
    </dgm:pt>
    <dgm:pt modelId="{EC1461E9-1B0D-4B6F-972D-9B3BB644C20A}" type="pres">
      <dgm:prSet presAssocID="{8E674564-BEFF-4E3C-AE78-C1324BF13655}" presName="childText" presStyleLbl="bgAcc1" presStyleIdx="3" presStyleCnt="8" custScaleX="241652" custScaleY="162236" custLinFactNeighborX="-139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EC2EF4C-9012-4EA4-8082-FFA87E2883C1}" type="pres">
      <dgm:prSet presAssocID="{17A22336-6321-489E-A4EB-89C9BCCE174E}" presName="root" presStyleCnt="0"/>
      <dgm:spPr/>
    </dgm:pt>
    <dgm:pt modelId="{D2B049C9-82B0-45C7-847F-91F214D57053}" type="pres">
      <dgm:prSet presAssocID="{17A22336-6321-489E-A4EB-89C9BCCE174E}" presName="rootComposite" presStyleCnt="0"/>
      <dgm:spPr/>
    </dgm:pt>
    <dgm:pt modelId="{5B0CD695-8D46-42C2-A784-B310E1FF013D}" type="pres">
      <dgm:prSet presAssocID="{17A22336-6321-489E-A4EB-89C9BCCE174E}" presName="rootText" presStyleLbl="node1" presStyleIdx="1" presStyleCnt="2" custScaleX="142684" custLinFactNeighborX="-2317"/>
      <dgm:spPr/>
      <dgm:t>
        <a:bodyPr/>
        <a:lstStyle/>
        <a:p>
          <a:endParaRPr lang="hr-HR"/>
        </a:p>
      </dgm:t>
    </dgm:pt>
    <dgm:pt modelId="{761DDA52-2C32-484B-BF64-F864C4E5821D}" type="pres">
      <dgm:prSet presAssocID="{17A22336-6321-489E-A4EB-89C9BCCE174E}" presName="rootConnector" presStyleLbl="node1" presStyleIdx="1" presStyleCnt="2"/>
      <dgm:spPr/>
      <dgm:t>
        <a:bodyPr/>
        <a:lstStyle/>
        <a:p>
          <a:endParaRPr lang="hr-HR"/>
        </a:p>
      </dgm:t>
    </dgm:pt>
    <dgm:pt modelId="{346402BD-C142-4FAC-86D2-53029B15CF17}" type="pres">
      <dgm:prSet presAssocID="{17A22336-6321-489E-A4EB-89C9BCCE174E}" presName="childShape" presStyleCnt="0"/>
      <dgm:spPr/>
    </dgm:pt>
    <dgm:pt modelId="{18E8E3D5-7DD9-445E-A612-06125A035282}" type="pres">
      <dgm:prSet presAssocID="{1AD5E62F-5863-4F0E-A127-0397AF201BA7}" presName="Name13" presStyleLbl="parChTrans1D2" presStyleIdx="4" presStyleCnt="8"/>
      <dgm:spPr/>
      <dgm:t>
        <a:bodyPr/>
        <a:lstStyle/>
        <a:p>
          <a:endParaRPr lang="hr-HR"/>
        </a:p>
      </dgm:t>
    </dgm:pt>
    <dgm:pt modelId="{1ECC3908-A540-4E98-8C82-E11A40404FFA}" type="pres">
      <dgm:prSet presAssocID="{75CCFF7D-05DE-471A-9290-A263DED532BA}" presName="childText" presStyleLbl="bgAcc1" presStyleIdx="4" presStyleCnt="8" custScaleX="241652" custLinFactNeighborX="-139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7CC2090-9251-412A-B064-FA2F1355427F}" type="pres">
      <dgm:prSet presAssocID="{5981C96B-955C-443C-B2B1-7F8FD0E75E3B}" presName="Name13" presStyleLbl="parChTrans1D2" presStyleIdx="5" presStyleCnt="8"/>
      <dgm:spPr/>
      <dgm:t>
        <a:bodyPr/>
        <a:lstStyle/>
        <a:p>
          <a:endParaRPr lang="hr-HR"/>
        </a:p>
      </dgm:t>
    </dgm:pt>
    <dgm:pt modelId="{72E0E967-C794-4A27-95BC-389C07F905FD}" type="pres">
      <dgm:prSet presAssocID="{F5234FE9-2B8B-412B-8EC7-5284838E6631}" presName="childText" presStyleLbl="bgAcc1" presStyleIdx="5" presStyleCnt="8" custScaleX="241652" custLinFactNeighborX="-139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BB77881-80E1-4465-A721-1FDBB7BE3AB9}" type="pres">
      <dgm:prSet presAssocID="{EDD16D9D-B5F1-4163-B770-3C7C3CF8622D}" presName="Name13" presStyleLbl="parChTrans1D2" presStyleIdx="6" presStyleCnt="8"/>
      <dgm:spPr/>
      <dgm:t>
        <a:bodyPr/>
        <a:lstStyle/>
        <a:p>
          <a:endParaRPr lang="hr-HR"/>
        </a:p>
      </dgm:t>
    </dgm:pt>
    <dgm:pt modelId="{D3B07D22-D8E0-4B8B-B6CB-31A7AAC47B49}" type="pres">
      <dgm:prSet presAssocID="{DC0694A2-ED54-4A0D-AC28-85F25C53B91D}" presName="childText" presStyleLbl="bgAcc1" presStyleIdx="6" presStyleCnt="8" custScaleX="2524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2602268-5377-4420-8589-501B16BD40E3}" type="pres">
      <dgm:prSet presAssocID="{9D1E7217-1B85-4F53-9BD8-7CDD5A4CBD16}" presName="Name13" presStyleLbl="parChTrans1D2" presStyleIdx="7" presStyleCnt="8"/>
      <dgm:spPr/>
      <dgm:t>
        <a:bodyPr/>
        <a:lstStyle/>
        <a:p>
          <a:endParaRPr lang="hr-HR"/>
        </a:p>
      </dgm:t>
    </dgm:pt>
    <dgm:pt modelId="{3E0340B1-60EA-46B2-B45E-73E2824C6CCD}" type="pres">
      <dgm:prSet presAssocID="{A83AB7F1-76B3-42D3-8EF6-609054143328}" presName="childText" presStyleLbl="bgAcc1" presStyleIdx="7" presStyleCnt="8" custScaleX="252415" custScaleY="19273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B576781-E1EE-4277-9FE5-EA32564D3288}" srcId="{17A22336-6321-489E-A4EB-89C9BCCE174E}" destId="{75CCFF7D-05DE-471A-9290-A263DED532BA}" srcOrd="0" destOrd="0" parTransId="{1AD5E62F-5863-4F0E-A127-0397AF201BA7}" sibTransId="{39636C2F-3035-4502-9B67-8E645CC404CF}"/>
    <dgm:cxn modelId="{7C8C2F63-E2BE-4196-A638-048D5FF4C681}" type="presOf" srcId="{932F446A-4729-4C6B-9BD7-E7A1432A72CF}" destId="{BCB5627F-5E0B-4667-8D6F-807E82908E12}" srcOrd="0" destOrd="0" presId="urn:microsoft.com/office/officeart/2005/8/layout/hierarchy3"/>
    <dgm:cxn modelId="{EF61E35A-D0D0-4FD8-A817-7DEC0B72CBEF}" type="presOf" srcId="{525B210C-ABE9-49C4-A13D-0C379F3CBE95}" destId="{2842B311-2A00-4B20-A5C6-F1A7810E6194}" srcOrd="0" destOrd="0" presId="urn:microsoft.com/office/officeart/2005/8/layout/hierarchy3"/>
    <dgm:cxn modelId="{851FFC6D-C649-4D18-89AC-CBEAE5EEEEAB}" type="presOf" srcId="{17A22336-6321-489E-A4EB-89C9BCCE174E}" destId="{5B0CD695-8D46-42C2-A784-B310E1FF013D}" srcOrd="0" destOrd="0" presId="urn:microsoft.com/office/officeart/2005/8/layout/hierarchy3"/>
    <dgm:cxn modelId="{F46A6E7C-7CF8-47D3-A8B9-633BF8AB9668}" type="presOf" srcId="{539D10DA-5208-42C6-8836-6E481538D638}" destId="{87FBBEBA-425A-4200-9799-B4F051122674}" srcOrd="0" destOrd="0" presId="urn:microsoft.com/office/officeart/2005/8/layout/hierarchy3"/>
    <dgm:cxn modelId="{F81BF858-BAA3-4E76-BF71-C0E4B14F3042}" type="presOf" srcId="{17A22336-6321-489E-A4EB-89C9BCCE174E}" destId="{761DDA52-2C32-484B-BF64-F864C4E5821D}" srcOrd="1" destOrd="0" presId="urn:microsoft.com/office/officeart/2005/8/layout/hierarchy3"/>
    <dgm:cxn modelId="{54C61ED6-F213-4AB3-B3A2-827A1E49D02E}" type="presOf" srcId="{9D1E7217-1B85-4F53-9BD8-7CDD5A4CBD16}" destId="{72602268-5377-4420-8589-501B16BD40E3}" srcOrd="0" destOrd="0" presId="urn:microsoft.com/office/officeart/2005/8/layout/hierarchy3"/>
    <dgm:cxn modelId="{2558D1BE-4D34-4AFB-AF4D-E0CE4271CA06}" srcId="{A0F5964D-2BC7-44FC-863A-7E46443693C4}" destId="{FA625326-8ABB-41B7-88F0-80169607C418}" srcOrd="1" destOrd="0" parTransId="{539D10DA-5208-42C6-8836-6E481538D638}" sibTransId="{1D1A65FE-DE2D-4FD7-B2EF-9ECB4F18E97E}"/>
    <dgm:cxn modelId="{931B19CB-3FC2-4766-81E6-79973245B739}" type="presOf" srcId="{8E674564-BEFF-4E3C-AE78-C1324BF13655}" destId="{EC1461E9-1B0D-4B6F-972D-9B3BB644C20A}" srcOrd="0" destOrd="0" presId="urn:microsoft.com/office/officeart/2005/8/layout/hierarchy3"/>
    <dgm:cxn modelId="{D4D5A360-3CDE-4794-A277-8CC82BF15D3B}" type="presOf" srcId="{6C10FA44-FB9A-4DCA-A477-5A04CE0DD3F7}" destId="{CE60598E-D354-4B7B-BD61-2201A812E825}" srcOrd="0" destOrd="0" presId="urn:microsoft.com/office/officeart/2005/8/layout/hierarchy3"/>
    <dgm:cxn modelId="{D62ABBAD-76BC-46B0-A4B0-08F4923E0706}" srcId="{A0F5964D-2BC7-44FC-863A-7E46443693C4}" destId="{525B210C-ABE9-49C4-A13D-0C379F3CBE95}" srcOrd="2" destOrd="0" parTransId="{932F446A-4729-4C6B-9BD7-E7A1432A72CF}" sibTransId="{DE8F85A2-900E-4089-BD80-90CD6ECE98FF}"/>
    <dgm:cxn modelId="{F1D50F5E-1531-4E25-976D-96134B18E9F2}" type="presOf" srcId="{EDD16D9D-B5F1-4163-B770-3C7C3CF8622D}" destId="{8BB77881-80E1-4465-A721-1FDBB7BE3AB9}" srcOrd="0" destOrd="0" presId="urn:microsoft.com/office/officeart/2005/8/layout/hierarchy3"/>
    <dgm:cxn modelId="{3CCC387E-3E86-4E30-9018-776BD46D3593}" type="presOf" srcId="{5981C96B-955C-443C-B2B1-7F8FD0E75E3B}" destId="{27CC2090-9251-412A-B064-FA2F1355427F}" srcOrd="0" destOrd="0" presId="urn:microsoft.com/office/officeart/2005/8/layout/hierarchy3"/>
    <dgm:cxn modelId="{1DBEB42B-5227-4B27-9C3F-9961EBDE24DC}" srcId="{6C10FA44-FB9A-4DCA-A477-5A04CE0DD3F7}" destId="{A0F5964D-2BC7-44FC-863A-7E46443693C4}" srcOrd="0" destOrd="0" parTransId="{50F58419-1CC0-40E4-94AB-C182C0A22A05}" sibTransId="{647E1361-77F9-4332-AFB2-659B75B0CB12}"/>
    <dgm:cxn modelId="{54C255E6-0638-4C8A-8B52-B58A926A136A}" type="presOf" srcId="{A83AB7F1-76B3-42D3-8EF6-609054143328}" destId="{3E0340B1-60EA-46B2-B45E-73E2824C6CCD}" srcOrd="0" destOrd="0" presId="urn:microsoft.com/office/officeart/2005/8/layout/hierarchy3"/>
    <dgm:cxn modelId="{225AD58D-3A1C-4635-BDBF-566C9C2C8CC3}" srcId="{17A22336-6321-489E-A4EB-89C9BCCE174E}" destId="{DC0694A2-ED54-4A0D-AC28-85F25C53B91D}" srcOrd="2" destOrd="0" parTransId="{EDD16D9D-B5F1-4163-B770-3C7C3CF8622D}" sibTransId="{7B2289DD-EFF1-44FB-91A4-67267C388475}"/>
    <dgm:cxn modelId="{05BCD763-FEC5-466A-8D66-F4D75697B513}" type="presOf" srcId="{061A663C-5FC3-4CFD-9D2E-35244D338B29}" destId="{8FF6AEE0-B134-421C-9A21-F0E1F3CDEEC2}" srcOrd="0" destOrd="0" presId="urn:microsoft.com/office/officeart/2005/8/layout/hierarchy3"/>
    <dgm:cxn modelId="{5EF17B54-4E28-45DA-B913-C66A5A1FCA3D}" srcId="{17A22336-6321-489E-A4EB-89C9BCCE174E}" destId="{F5234FE9-2B8B-412B-8EC7-5284838E6631}" srcOrd="1" destOrd="0" parTransId="{5981C96B-955C-443C-B2B1-7F8FD0E75E3B}" sibTransId="{60C5C32E-FC31-4B0F-B4B8-6360F581FC17}"/>
    <dgm:cxn modelId="{6F5FAD0E-CC44-487D-8807-F208D2413D78}" srcId="{6C10FA44-FB9A-4DCA-A477-5A04CE0DD3F7}" destId="{17A22336-6321-489E-A4EB-89C9BCCE174E}" srcOrd="1" destOrd="0" parTransId="{3BF4624F-E446-4D3F-87F8-0B4DB2DE84B5}" sibTransId="{4B7AEDCC-9631-43D9-A45F-97A26F0D7C74}"/>
    <dgm:cxn modelId="{11B1265B-B151-43D6-9B06-37EA0EDC112E}" type="presOf" srcId="{F5234FE9-2B8B-412B-8EC7-5284838E6631}" destId="{72E0E967-C794-4A27-95BC-389C07F905FD}" srcOrd="0" destOrd="0" presId="urn:microsoft.com/office/officeart/2005/8/layout/hierarchy3"/>
    <dgm:cxn modelId="{BD311CE9-62CE-4309-94A4-5765E16D5DEB}" type="presOf" srcId="{75CCFF7D-05DE-471A-9290-A263DED532BA}" destId="{1ECC3908-A540-4E98-8C82-E11A40404FFA}" srcOrd="0" destOrd="0" presId="urn:microsoft.com/office/officeart/2005/8/layout/hierarchy3"/>
    <dgm:cxn modelId="{B378E653-8AE0-4615-98A0-5619C787B249}" type="presOf" srcId="{57B44890-7D10-42DE-9D22-8CDFE236CDA2}" destId="{CC8837A1-D605-45EB-A6FF-3E056EC1C993}" srcOrd="0" destOrd="0" presId="urn:microsoft.com/office/officeart/2005/8/layout/hierarchy3"/>
    <dgm:cxn modelId="{DFBAF942-341F-4318-A893-BB3F0DE7CA2A}" type="presOf" srcId="{A0F5964D-2BC7-44FC-863A-7E46443693C4}" destId="{40678E36-4399-4CA6-B826-ED05BEDFF347}" srcOrd="1" destOrd="0" presId="urn:microsoft.com/office/officeart/2005/8/layout/hierarchy3"/>
    <dgm:cxn modelId="{515B489A-D4D2-4761-85A7-7879905E8980}" srcId="{A0F5964D-2BC7-44FC-863A-7E46443693C4}" destId="{8E674564-BEFF-4E3C-AE78-C1324BF13655}" srcOrd="3" destOrd="0" parTransId="{57B44890-7D10-42DE-9D22-8CDFE236CDA2}" sibTransId="{29A71F4E-04F0-44CF-87EB-51D5FA97A097}"/>
    <dgm:cxn modelId="{9DDF1567-F1AE-44BF-AA9B-5ADD03ABC621}" srcId="{A0F5964D-2BC7-44FC-863A-7E46443693C4}" destId="{EF291684-6A25-4FBC-B98A-0D8A0CC3DFAD}" srcOrd="0" destOrd="0" parTransId="{061A663C-5FC3-4CFD-9D2E-35244D338B29}" sibTransId="{83FE3752-8A78-47B6-9D83-F6F366D0E3D8}"/>
    <dgm:cxn modelId="{064210F9-310C-40C6-A281-9E402DF154DD}" srcId="{17A22336-6321-489E-A4EB-89C9BCCE174E}" destId="{A83AB7F1-76B3-42D3-8EF6-609054143328}" srcOrd="3" destOrd="0" parTransId="{9D1E7217-1B85-4F53-9BD8-7CDD5A4CBD16}" sibTransId="{C244A81E-3BC7-4543-8535-AF3874EBAEC0}"/>
    <dgm:cxn modelId="{C70ED199-A18E-4185-A53D-D7AA7816420C}" type="presOf" srcId="{1AD5E62F-5863-4F0E-A127-0397AF201BA7}" destId="{18E8E3D5-7DD9-445E-A612-06125A035282}" srcOrd="0" destOrd="0" presId="urn:microsoft.com/office/officeart/2005/8/layout/hierarchy3"/>
    <dgm:cxn modelId="{9C6E3036-3709-489A-B3DE-821E3BF06D07}" type="presOf" srcId="{EF291684-6A25-4FBC-B98A-0D8A0CC3DFAD}" destId="{3F05164A-94B1-4EAC-A830-4F13C06ACEF1}" srcOrd="0" destOrd="0" presId="urn:microsoft.com/office/officeart/2005/8/layout/hierarchy3"/>
    <dgm:cxn modelId="{287AA28E-BA49-41D7-9BC0-5313957D4654}" type="presOf" srcId="{FA625326-8ABB-41B7-88F0-80169607C418}" destId="{A8A4AF22-2FA7-477E-B552-2CD54D530C41}" srcOrd="0" destOrd="0" presId="urn:microsoft.com/office/officeart/2005/8/layout/hierarchy3"/>
    <dgm:cxn modelId="{E9EE394A-A878-410F-BC92-3A597399B5DA}" type="presOf" srcId="{A0F5964D-2BC7-44FC-863A-7E46443693C4}" destId="{EA097AF3-C758-46F8-B0D6-F4E7D17356F7}" srcOrd="0" destOrd="0" presId="urn:microsoft.com/office/officeart/2005/8/layout/hierarchy3"/>
    <dgm:cxn modelId="{7F50C7EC-A7D1-4ED4-ACD7-C22F77D71939}" type="presOf" srcId="{DC0694A2-ED54-4A0D-AC28-85F25C53B91D}" destId="{D3B07D22-D8E0-4B8B-B6CB-31A7AAC47B49}" srcOrd="0" destOrd="0" presId="urn:microsoft.com/office/officeart/2005/8/layout/hierarchy3"/>
    <dgm:cxn modelId="{9006FD40-85FF-42FF-91F3-5BB57B463E46}" type="presParOf" srcId="{CE60598E-D354-4B7B-BD61-2201A812E825}" destId="{1C910AEC-66DD-43CD-8A34-5408006FE428}" srcOrd="0" destOrd="0" presId="urn:microsoft.com/office/officeart/2005/8/layout/hierarchy3"/>
    <dgm:cxn modelId="{24528088-2141-4D42-B62D-8F8800721914}" type="presParOf" srcId="{1C910AEC-66DD-43CD-8A34-5408006FE428}" destId="{B6C49634-C1B2-4A0C-99E9-B5FA76A4C700}" srcOrd="0" destOrd="0" presId="urn:microsoft.com/office/officeart/2005/8/layout/hierarchy3"/>
    <dgm:cxn modelId="{08C052C6-042B-4AA9-96DB-E77A8D8EC84D}" type="presParOf" srcId="{B6C49634-C1B2-4A0C-99E9-B5FA76A4C700}" destId="{EA097AF3-C758-46F8-B0D6-F4E7D17356F7}" srcOrd="0" destOrd="0" presId="urn:microsoft.com/office/officeart/2005/8/layout/hierarchy3"/>
    <dgm:cxn modelId="{363346AE-96E4-499A-BBF2-EBD4E33887D8}" type="presParOf" srcId="{B6C49634-C1B2-4A0C-99E9-B5FA76A4C700}" destId="{40678E36-4399-4CA6-B826-ED05BEDFF347}" srcOrd="1" destOrd="0" presId="urn:microsoft.com/office/officeart/2005/8/layout/hierarchy3"/>
    <dgm:cxn modelId="{2FAE3047-BF87-4E71-A77E-6010B43D9A0D}" type="presParOf" srcId="{1C910AEC-66DD-43CD-8A34-5408006FE428}" destId="{A609C480-62F7-4CCA-8F4F-82AC598125CD}" srcOrd="1" destOrd="0" presId="urn:microsoft.com/office/officeart/2005/8/layout/hierarchy3"/>
    <dgm:cxn modelId="{E463EBB4-DCC2-44BA-84E9-7F6D31109831}" type="presParOf" srcId="{A609C480-62F7-4CCA-8F4F-82AC598125CD}" destId="{8FF6AEE0-B134-421C-9A21-F0E1F3CDEEC2}" srcOrd="0" destOrd="0" presId="urn:microsoft.com/office/officeart/2005/8/layout/hierarchy3"/>
    <dgm:cxn modelId="{8A17A55F-75CB-423C-810D-A51258AFCC2D}" type="presParOf" srcId="{A609C480-62F7-4CCA-8F4F-82AC598125CD}" destId="{3F05164A-94B1-4EAC-A830-4F13C06ACEF1}" srcOrd="1" destOrd="0" presId="urn:microsoft.com/office/officeart/2005/8/layout/hierarchy3"/>
    <dgm:cxn modelId="{822A2726-598D-4B17-A5F5-F0C75AF08119}" type="presParOf" srcId="{A609C480-62F7-4CCA-8F4F-82AC598125CD}" destId="{87FBBEBA-425A-4200-9799-B4F051122674}" srcOrd="2" destOrd="0" presId="urn:microsoft.com/office/officeart/2005/8/layout/hierarchy3"/>
    <dgm:cxn modelId="{13293F87-7ECD-46BB-A637-61F195D80A7A}" type="presParOf" srcId="{A609C480-62F7-4CCA-8F4F-82AC598125CD}" destId="{A8A4AF22-2FA7-477E-B552-2CD54D530C41}" srcOrd="3" destOrd="0" presId="urn:microsoft.com/office/officeart/2005/8/layout/hierarchy3"/>
    <dgm:cxn modelId="{387D0274-596E-413A-93E3-E53CED6477BA}" type="presParOf" srcId="{A609C480-62F7-4CCA-8F4F-82AC598125CD}" destId="{BCB5627F-5E0B-4667-8D6F-807E82908E12}" srcOrd="4" destOrd="0" presId="urn:microsoft.com/office/officeart/2005/8/layout/hierarchy3"/>
    <dgm:cxn modelId="{A7529965-4C61-4FB2-B4C7-F89CEBA11053}" type="presParOf" srcId="{A609C480-62F7-4CCA-8F4F-82AC598125CD}" destId="{2842B311-2A00-4B20-A5C6-F1A7810E6194}" srcOrd="5" destOrd="0" presId="urn:microsoft.com/office/officeart/2005/8/layout/hierarchy3"/>
    <dgm:cxn modelId="{079E3A8A-53E6-44F1-B554-3AB144464BE2}" type="presParOf" srcId="{A609C480-62F7-4CCA-8F4F-82AC598125CD}" destId="{CC8837A1-D605-45EB-A6FF-3E056EC1C993}" srcOrd="6" destOrd="0" presId="urn:microsoft.com/office/officeart/2005/8/layout/hierarchy3"/>
    <dgm:cxn modelId="{DC7BE625-BEB7-4F3F-84DD-1178F13CB3A6}" type="presParOf" srcId="{A609C480-62F7-4CCA-8F4F-82AC598125CD}" destId="{EC1461E9-1B0D-4B6F-972D-9B3BB644C20A}" srcOrd="7" destOrd="0" presId="urn:microsoft.com/office/officeart/2005/8/layout/hierarchy3"/>
    <dgm:cxn modelId="{B35F1699-F060-41CE-B6CD-80349B973685}" type="presParOf" srcId="{CE60598E-D354-4B7B-BD61-2201A812E825}" destId="{5EC2EF4C-9012-4EA4-8082-FFA87E2883C1}" srcOrd="1" destOrd="0" presId="urn:microsoft.com/office/officeart/2005/8/layout/hierarchy3"/>
    <dgm:cxn modelId="{C0D1BEE3-A30A-472D-80F4-431171F6393B}" type="presParOf" srcId="{5EC2EF4C-9012-4EA4-8082-FFA87E2883C1}" destId="{D2B049C9-82B0-45C7-847F-91F214D57053}" srcOrd="0" destOrd="0" presId="urn:microsoft.com/office/officeart/2005/8/layout/hierarchy3"/>
    <dgm:cxn modelId="{D8F49DDE-3704-49A9-8BF4-8FE935CF6FCB}" type="presParOf" srcId="{D2B049C9-82B0-45C7-847F-91F214D57053}" destId="{5B0CD695-8D46-42C2-A784-B310E1FF013D}" srcOrd="0" destOrd="0" presId="urn:microsoft.com/office/officeart/2005/8/layout/hierarchy3"/>
    <dgm:cxn modelId="{40331A77-28FE-4839-BAFD-7FF195191C8A}" type="presParOf" srcId="{D2B049C9-82B0-45C7-847F-91F214D57053}" destId="{761DDA52-2C32-484B-BF64-F864C4E5821D}" srcOrd="1" destOrd="0" presId="urn:microsoft.com/office/officeart/2005/8/layout/hierarchy3"/>
    <dgm:cxn modelId="{7C84787A-33D7-43F4-BD45-CC40C7646E47}" type="presParOf" srcId="{5EC2EF4C-9012-4EA4-8082-FFA87E2883C1}" destId="{346402BD-C142-4FAC-86D2-53029B15CF17}" srcOrd="1" destOrd="0" presId="urn:microsoft.com/office/officeart/2005/8/layout/hierarchy3"/>
    <dgm:cxn modelId="{F4708D53-3E3F-4EF1-B35E-63FC056D1838}" type="presParOf" srcId="{346402BD-C142-4FAC-86D2-53029B15CF17}" destId="{18E8E3D5-7DD9-445E-A612-06125A035282}" srcOrd="0" destOrd="0" presId="urn:microsoft.com/office/officeart/2005/8/layout/hierarchy3"/>
    <dgm:cxn modelId="{753C198A-C621-49A1-A7ED-A7DC3AB81B32}" type="presParOf" srcId="{346402BD-C142-4FAC-86D2-53029B15CF17}" destId="{1ECC3908-A540-4E98-8C82-E11A40404FFA}" srcOrd="1" destOrd="0" presId="urn:microsoft.com/office/officeart/2005/8/layout/hierarchy3"/>
    <dgm:cxn modelId="{DAE669A1-061E-4123-96DE-5B5C1F7F1CE0}" type="presParOf" srcId="{346402BD-C142-4FAC-86D2-53029B15CF17}" destId="{27CC2090-9251-412A-B064-FA2F1355427F}" srcOrd="2" destOrd="0" presId="urn:microsoft.com/office/officeart/2005/8/layout/hierarchy3"/>
    <dgm:cxn modelId="{9006B47D-9997-4034-ADFC-F64D373F685F}" type="presParOf" srcId="{346402BD-C142-4FAC-86D2-53029B15CF17}" destId="{72E0E967-C794-4A27-95BC-389C07F905FD}" srcOrd="3" destOrd="0" presId="urn:microsoft.com/office/officeart/2005/8/layout/hierarchy3"/>
    <dgm:cxn modelId="{1C42F524-3F9C-4308-A6B2-CD37D17E41CD}" type="presParOf" srcId="{346402BD-C142-4FAC-86D2-53029B15CF17}" destId="{8BB77881-80E1-4465-A721-1FDBB7BE3AB9}" srcOrd="4" destOrd="0" presId="urn:microsoft.com/office/officeart/2005/8/layout/hierarchy3"/>
    <dgm:cxn modelId="{BCD37225-7885-4C05-A6BB-70926AE0B88E}" type="presParOf" srcId="{346402BD-C142-4FAC-86D2-53029B15CF17}" destId="{D3B07D22-D8E0-4B8B-B6CB-31A7AAC47B49}" srcOrd="5" destOrd="0" presId="urn:microsoft.com/office/officeart/2005/8/layout/hierarchy3"/>
    <dgm:cxn modelId="{CF980582-1757-4ECB-A4E2-9453AC49CA66}" type="presParOf" srcId="{346402BD-C142-4FAC-86D2-53029B15CF17}" destId="{72602268-5377-4420-8589-501B16BD40E3}" srcOrd="6" destOrd="0" presId="urn:microsoft.com/office/officeart/2005/8/layout/hierarchy3"/>
    <dgm:cxn modelId="{70526123-F68E-44CC-B24D-CA10843A25C1}" type="presParOf" srcId="{346402BD-C142-4FAC-86D2-53029B15CF17}" destId="{3E0340B1-60EA-46B2-B45E-73E2824C6CC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97AF3-C758-46F8-B0D6-F4E7D17356F7}">
      <dsp:nvSpPr>
        <dsp:cNvPr id="0" name=""/>
        <dsp:cNvSpPr/>
      </dsp:nvSpPr>
      <dsp:spPr>
        <a:xfrm>
          <a:off x="4491824" y="2772"/>
          <a:ext cx="2102209" cy="793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/>
            <a:t>Samoopskrbna poljoprivreda</a:t>
          </a:r>
          <a:endParaRPr lang="hr-HR" sz="2400" kern="1200" dirty="0"/>
        </a:p>
      </dsp:txBody>
      <dsp:txXfrm>
        <a:off x="4515058" y="26006"/>
        <a:ext cx="2055741" cy="746788"/>
      </dsp:txXfrm>
    </dsp:sp>
    <dsp:sp modelId="{8FF6AEE0-B134-421C-9A21-F0E1F3CDEEC2}">
      <dsp:nvSpPr>
        <dsp:cNvPr id="0" name=""/>
        <dsp:cNvSpPr/>
      </dsp:nvSpPr>
      <dsp:spPr>
        <a:xfrm>
          <a:off x="4702045" y="796028"/>
          <a:ext cx="229274" cy="594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942"/>
              </a:lnTo>
              <a:lnTo>
                <a:pt x="229274" y="5949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5164A-94B1-4EAC-A830-4F13C06ACEF1}">
      <dsp:nvSpPr>
        <dsp:cNvPr id="0" name=""/>
        <dsp:cNvSpPr/>
      </dsp:nvSpPr>
      <dsp:spPr>
        <a:xfrm>
          <a:off x="4931320" y="994342"/>
          <a:ext cx="3067072" cy="793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Proizvodnja namijenjena prehrani </a:t>
          </a:r>
          <a:r>
            <a:rPr lang="hr-HR" sz="1700" b="1" kern="1200" dirty="0" smtClean="0"/>
            <a:t>vlastitog stanovništva</a:t>
          </a:r>
          <a:endParaRPr lang="hr-HR" sz="1700" b="1" kern="1200" dirty="0"/>
        </a:p>
      </dsp:txBody>
      <dsp:txXfrm>
        <a:off x="4954554" y="1017576"/>
        <a:ext cx="3020604" cy="746788"/>
      </dsp:txXfrm>
    </dsp:sp>
    <dsp:sp modelId="{87FBBEBA-425A-4200-9799-B4F051122674}">
      <dsp:nvSpPr>
        <dsp:cNvPr id="0" name=""/>
        <dsp:cNvSpPr/>
      </dsp:nvSpPr>
      <dsp:spPr>
        <a:xfrm>
          <a:off x="4702045" y="796028"/>
          <a:ext cx="229274" cy="1586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6513"/>
              </a:lnTo>
              <a:lnTo>
                <a:pt x="229274" y="15865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4AF22-2FA7-477E-B552-2CD54D530C41}">
      <dsp:nvSpPr>
        <dsp:cNvPr id="0" name=""/>
        <dsp:cNvSpPr/>
      </dsp:nvSpPr>
      <dsp:spPr>
        <a:xfrm>
          <a:off x="4931320" y="1985913"/>
          <a:ext cx="3067072" cy="793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Ručno obavljanje poslova, </a:t>
          </a:r>
          <a:r>
            <a:rPr lang="hr-HR" sz="1700" b="1" kern="1200" dirty="0" smtClean="0"/>
            <a:t>niski prinosi</a:t>
          </a:r>
          <a:endParaRPr lang="hr-HR" sz="1700" b="1" kern="1200" dirty="0"/>
        </a:p>
      </dsp:txBody>
      <dsp:txXfrm>
        <a:off x="4954554" y="2009147"/>
        <a:ext cx="3020604" cy="746788"/>
      </dsp:txXfrm>
    </dsp:sp>
    <dsp:sp modelId="{BCB5627F-5E0B-4667-8D6F-807E82908E12}">
      <dsp:nvSpPr>
        <dsp:cNvPr id="0" name=""/>
        <dsp:cNvSpPr/>
      </dsp:nvSpPr>
      <dsp:spPr>
        <a:xfrm>
          <a:off x="4702045" y="796028"/>
          <a:ext cx="229274" cy="2578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8083"/>
              </a:lnTo>
              <a:lnTo>
                <a:pt x="229274" y="257808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2B311-2A00-4B20-A5C6-F1A7810E6194}">
      <dsp:nvSpPr>
        <dsp:cNvPr id="0" name=""/>
        <dsp:cNvSpPr/>
      </dsp:nvSpPr>
      <dsp:spPr>
        <a:xfrm>
          <a:off x="4931320" y="2977484"/>
          <a:ext cx="3067072" cy="793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Obrađuje se 7% površine, od poljopvrivrede živi polovica stan.</a:t>
          </a:r>
          <a:endParaRPr lang="hr-HR" sz="1700" kern="1200" dirty="0"/>
        </a:p>
      </dsp:txBody>
      <dsp:txXfrm>
        <a:off x="4954554" y="3000718"/>
        <a:ext cx="3020604" cy="746788"/>
      </dsp:txXfrm>
    </dsp:sp>
    <dsp:sp modelId="{CC8837A1-D605-45EB-A6FF-3E056EC1C993}">
      <dsp:nvSpPr>
        <dsp:cNvPr id="0" name=""/>
        <dsp:cNvSpPr/>
      </dsp:nvSpPr>
      <dsp:spPr>
        <a:xfrm>
          <a:off x="4702045" y="796028"/>
          <a:ext cx="229274" cy="3816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6500"/>
              </a:lnTo>
              <a:lnTo>
                <a:pt x="229274" y="381650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461E9-1B0D-4B6F-972D-9B3BB644C20A}">
      <dsp:nvSpPr>
        <dsp:cNvPr id="0" name=""/>
        <dsp:cNvSpPr/>
      </dsp:nvSpPr>
      <dsp:spPr>
        <a:xfrm>
          <a:off x="4931320" y="3969054"/>
          <a:ext cx="3067072" cy="1286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Glavne kulture: </a:t>
          </a:r>
          <a:r>
            <a:rPr lang="hr-HR" sz="1700" b="1" kern="1200" dirty="0" smtClean="0"/>
            <a:t>žitarice</a:t>
          </a:r>
          <a:r>
            <a:rPr lang="hr-HR" sz="1700" kern="1200" dirty="0" smtClean="0"/>
            <a:t> (izvan tropa), </a:t>
          </a:r>
          <a:r>
            <a:rPr lang="hr-HR" sz="1700" b="1" kern="1200" dirty="0" smtClean="0"/>
            <a:t>kasava i slatki krumpir </a:t>
          </a:r>
          <a:r>
            <a:rPr lang="hr-HR" sz="1700" kern="1200" dirty="0" smtClean="0"/>
            <a:t>(tropi)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Stočarstvo </a:t>
          </a:r>
          <a:r>
            <a:rPr lang="hr-HR" sz="1700" kern="1200" dirty="0" smtClean="0">
              <a:sym typeface="Wingdings" pitchFamily="2" charset="2"/>
            </a:rPr>
            <a:t> bolesti</a:t>
          </a:r>
          <a:endParaRPr lang="hr-HR" sz="1700" kern="1200" dirty="0"/>
        </a:p>
      </dsp:txBody>
      <dsp:txXfrm>
        <a:off x="4969013" y="4006747"/>
        <a:ext cx="2991686" cy="1211561"/>
      </dsp:txXfrm>
    </dsp:sp>
    <dsp:sp modelId="{5B0CD695-8D46-42C2-A784-B310E1FF013D}">
      <dsp:nvSpPr>
        <dsp:cNvPr id="0" name=""/>
        <dsp:cNvSpPr/>
      </dsp:nvSpPr>
      <dsp:spPr>
        <a:xfrm>
          <a:off x="7923226" y="2772"/>
          <a:ext cx="2263700" cy="793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/>
            <a:t>Tržišna poljoprivreda</a:t>
          </a:r>
          <a:endParaRPr lang="hr-HR" sz="2400" kern="1200" dirty="0"/>
        </a:p>
      </dsp:txBody>
      <dsp:txXfrm>
        <a:off x="7946460" y="26006"/>
        <a:ext cx="2217232" cy="746788"/>
      </dsp:txXfrm>
    </dsp:sp>
    <dsp:sp modelId="{18E8E3D5-7DD9-445E-A612-06125A035282}">
      <dsp:nvSpPr>
        <dsp:cNvPr id="0" name=""/>
        <dsp:cNvSpPr/>
      </dsp:nvSpPr>
      <dsp:spPr>
        <a:xfrm>
          <a:off x="8149596" y="796028"/>
          <a:ext cx="245424" cy="594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942"/>
              </a:lnTo>
              <a:lnTo>
                <a:pt x="245424" y="5949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CC3908-A540-4E98-8C82-E11A40404FFA}">
      <dsp:nvSpPr>
        <dsp:cNvPr id="0" name=""/>
        <dsp:cNvSpPr/>
      </dsp:nvSpPr>
      <dsp:spPr>
        <a:xfrm>
          <a:off x="8395021" y="994342"/>
          <a:ext cx="3067072" cy="793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Proizvodnja namijenjena </a:t>
          </a:r>
          <a:r>
            <a:rPr lang="hr-HR" sz="1700" b="1" kern="1200" dirty="0" smtClean="0"/>
            <a:t>tržištu</a:t>
          </a:r>
          <a:endParaRPr lang="hr-HR" sz="1700" b="1" kern="1200" dirty="0"/>
        </a:p>
      </dsp:txBody>
      <dsp:txXfrm>
        <a:off x="8418255" y="1017576"/>
        <a:ext cx="3020604" cy="746788"/>
      </dsp:txXfrm>
    </dsp:sp>
    <dsp:sp modelId="{27CC2090-9251-412A-B064-FA2F1355427F}">
      <dsp:nvSpPr>
        <dsp:cNvPr id="0" name=""/>
        <dsp:cNvSpPr/>
      </dsp:nvSpPr>
      <dsp:spPr>
        <a:xfrm>
          <a:off x="8149596" y="796028"/>
          <a:ext cx="245424" cy="1586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6513"/>
              </a:lnTo>
              <a:lnTo>
                <a:pt x="245424" y="15865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E0E967-C794-4A27-95BC-389C07F905FD}">
      <dsp:nvSpPr>
        <dsp:cNvPr id="0" name=""/>
        <dsp:cNvSpPr/>
      </dsp:nvSpPr>
      <dsp:spPr>
        <a:xfrm>
          <a:off x="8395021" y="1985913"/>
          <a:ext cx="3067072" cy="793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Razvijenija, </a:t>
          </a:r>
          <a:r>
            <a:rPr lang="hr-HR" sz="1700" b="1" kern="1200" dirty="0" smtClean="0"/>
            <a:t>viši prinosi</a:t>
          </a:r>
          <a:endParaRPr lang="hr-HR" sz="1700" b="1" kern="1200" dirty="0"/>
        </a:p>
      </dsp:txBody>
      <dsp:txXfrm>
        <a:off x="8418255" y="2009147"/>
        <a:ext cx="3020604" cy="746788"/>
      </dsp:txXfrm>
    </dsp:sp>
    <dsp:sp modelId="{8BB77881-80E1-4465-A721-1FDBB7BE3AB9}">
      <dsp:nvSpPr>
        <dsp:cNvPr id="0" name=""/>
        <dsp:cNvSpPr/>
      </dsp:nvSpPr>
      <dsp:spPr>
        <a:xfrm>
          <a:off x="8149596" y="796028"/>
          <a:ext cx="263129" cy="2578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8083"/>
              </a:lnTo>
              <a:lnTo>
                <a:pt x="263129" y="257808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07D22-D8E0-4B8B-B6CB-31A7AAC47B49}">
      <dsp:nvSpPr>
        <dsp:cNvPr id="0" name=""/>
        <dsp:cNvSpPr/>
      </dsp:nvSpPr>
      <dsp:spPr>
        <a:xfrm>
          <a:off x="8412726" y="2977484"/>
          <a:ext cx="3203677" cy="793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Plantaže</a:t>
          </a:r>
          <a:endParaRPr lang="hr-HR" sz="1700" kern="1200" dirty="0"/>
        </a:p>
      </dsp:txBody>
      <dsp:txXfrm>
        <a:off x="8435960" y="3000718"/>
        <a:ext cx="3157209" cy="746788"/>
      </dsp:txXfrm>
    </dsp:sp>
    <dsp:sp modelId="{72602268-5377-4420-8589-501B16BD40E3}">
      <dsp:nvSpPr>
        <dsp:cNvPr id="0" name=""/>
        <dsp:cNvSpPr/>
      </dsp:nvSpPr>
      <dsp:spPr>
        <a:xfrm>
          <a:off x="8149596" y="796028"/>
          <a:ext cx="263129" cy="3937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7475"/>
              </a:lnTo>
              <a:lnTo>
                <a:pt x="263129" y="393747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0340B1-60EA-46B2-B45E-73E2824C6CCD}">
      <dsp:nvSpPr>
        <dsp:cNvPr id="0" name=""/>
        <dsp:cNvSpPr/>
      </dsp:nvSpPr>
      <dsp:spPr>
        <a:xfrm>
          <a:off x="8412726" y="3969054"/>
          <a:ext cx="3203677" cy="1528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Glavne kulture: </a:t>
          </a:r>
          <a:r>
            <a:rPr lang="hr-HR" sz="1700" b="1" kern="1200" dirty="0" smtClean="0"/>
            <a:t>agrumi, grožđe, maslije</a:t>
          </a:r>
          <a:r>
            <a:rPr lang="hr-HR" sz="1700" kern="1200" dirty="0" smtClean="0"/>
            <a:t> (Sredozemlje), </a:t>
          </a:r>
          <a:r>
            <a:rPr lang="hr-HR" sz="1700" b="1" kern="1200" dirty="0" smtClean="0"/>
            <a:t>kakao</a:t>
          </a:r>
          <a:r>
            <a:rPr lang="hr-HR" sz="1700" kern="1200" dirty="0" smtClean="0"/>
            <a:t>, </a:t>
          </a:r>
          <a:r>
            <a:rPr lang="hr-HR" sz="1700" b="1" kern="1200" dirty="0" smtClean="0"/>
            <a:t>uljana palma, ananas, banana, kaučukovac</a:t>
          </a:r>
          <a:r>
            <a:rPr lang="hr-HR" sz="1700" kern="1200" dirty="0" smtClean="0"/>
            <a:t>(vlažni tropi); </a:t>
          </a:r>
          <a:r>
            <a:rPr lang="hr-HR" sz="1700" b="1" kern="1200" dirty="0" smtClean="0"/>
            <a:t>kikiriki</a:t>
          </a:r>
          <a:r>
            <a:rPr lang="hr-HR" sz="1700" kern="1200" dirty="0" smtClean="0"/>
            <a:t>, </a:t>
          </a:r>
          <a:r>
            <a:rPr lang="hr-HR" sz="1700" b="1" kern="1200" dirty="0" smtClean="0"/>
            <a:t>pamuk</a:t>
          </a:r>
          <a:r>
            <a:rPr lang="hr-HR" sz="1700" kern="1200" dirty="0" smtClean="0"/>
            <a:t> (suhi tropi)</a:t>
          </a:r>
          <a:endParaRPr lang="hr-HR" sz="1700" kern="1200" dirty="0"/>
        </a:p>
      </dsp:txBody>
      <dsp:txXfrm>
        <a:off x="8457506" y="4013834"/>
        <a:ext cx="3114117" cy="1439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05046-1A52-48E7-8795-D5E453BCDEB0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9000D-8B3E-4484-A6CA-3F3F48547D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956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http://www.geografija.hr/clanci/357/poljoprivredna-kriza-u-subsaharskoj-africi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D2C9B8C-A71C-40FE-8519-50EEFB7CA7C7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8824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112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610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834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082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515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424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033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39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417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902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8306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68425-431D-4AB8-9210-4261346F0649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F682F-DF9F-4B33-9628-9158AF472236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2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21" y="2429691"/>
            <a:ext cx="9205758" cy="1292464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4028758"/>
            <a:ext cx="9144000" cy="1655762"/>
          </a:xfrm>
        </p:spPr>
        <p:txBody>
          <a:bodyPr>
            <a:normAutofit/>
          </a:bodyPr>
          <a:lstStyle/>
          <a:p>
            <a:r>
              <a:rPr lang="hr-HR" sz="4400" b="1" dirty="0"/>
              <a:t> </a:t>
            </a:r>
            <a:r>
              <a:rPr lang="hr-HR" sz="4400" b="1" dirty="0" smtClean="0"/>
              <a:t>Gospodarski sektori Afrike</a:t>
            </a:r>
            <a:endParaRPr lang="hr-HR" sz="4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/>
          <p:cNvSpPr/>
          <p:nvPr/>
        </p:nvSpPr>
        <p:spPr>
          <a:xfrm>
            <a:off x="1432660" y="5707949"/>
            <a:ext cx="2907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Naftna bušotina u Angoli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6" y="1911095"/>
            <a:ext cx="6350769" cy="3576447"/>
          </a:xfrm>
          <a:prstGeom prst="rect">
            <a:avLst/>
          </a:prstGeom>
        </p:spPr>
      </p:pic>
      <p:pic>
        <p:nvPicPr>
          <p:cNvPr id="1026" name="Picture 2" descr="image al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01" y="1855313"/>
            <a:ext cx="4921600" cy="368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7218122" y="5754115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Solanna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elektrana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Khi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blizu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Keimoesa</a:t>
            </a: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u Južnoj Africi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0800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8472" y="1327435"/>
            <a:ext cx="10515600" cy="1325563"/>
          </a:xfrm>
        </p:spPr>
        <p:txBody>
          <a:bodyPr/>
          <a:lstStyle/>
          <a:p>
            <a:r>
              <a:rPr lang="hr-HR" dirty="0"/>
              <a:t>Tercijarni </a:t>
            </a:r>
            <a:r>
              <a:rPr lang="hr-HR" dirty="0" smtClean="0"/>
              <a:t>sektor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37032" y="2485230"/>
            <a:ext cx="10515600" cy="4351338"/>
          </a:xfrm>
        </p:spPr>
        <p:txBody>
          <a:bodyPr/>
          <a:lstStyle/>
          <a:p>
            <a:r>
              <a:rPr lang="hr-HR" b="1" dirty="0" smtClean="0"/>
              <a:t>Promet</a:t>
            </a:r>
            <a:r>
              <a:rPr lang="hr-HR" b="1" dirty="0"/>
              <a:t>, trgovina, nekretnine, financijske usluge</a:t>
            </a:r>
            <a:r>
              <a:rPr lang="hr-HR" dirty="0"/>
              <a:t>, </a:t>
            </a:r>
            <a:r>
              <a:rPr lang="hr-HR" b="1" dirty="0" smtClean="0"/>
              <a:t>turizam</a:t>
            </a:r>
            <a:endParaRPr lang="hr-HR" b="1" dirty="0"/>
          </a:p>
          <a:p>
            <a:r>
              <a:rPr lang="hr-HR" dirty="0"/>
              <a:t>6 % međunarodnih turističkih dolazaka i 4 % prihoda (2018</a:t>
            </a:r>
            <a:r>
              <a:rPr lang="hr-HR" dirty="0" smtClean="0"/>
              <a:t>.)</a:t>
            </a:r>
          </a:p>
          <a:p>
            <a:r>
              <a:rPr lang="hr-HR" dirty="0"/>
              <a:t>najveći broj turista </a:t>
            </a:r>
            <a:r>
              <a:rPr lang="hr-HR" dirty="0" smtClean="0"/>
              <a:t>primaju: </a:t>
            </a:r>
            <a:r>
              <a:rPr lang="hr-HR" b="1" dirty="0" smtClean="0"/>
              <a:t>Maroko</a:t>
            </a:r>
            <a:r>
              <a:rPr lang="hr-HR" b="1" dirty="0"/>
              <a:t>, Egipat, Južna Afrika i </a:t>
            </a:r>
            <a:r>
              <a:rPr lang="hr-HR" b="1" dirty="0" smtClean="0"/>
              <a:t>Tunis</a:t>
            </a:r>
            <a:endParaRPr lang="hr-HR" dirty="0" smtClean="0"/>
          </a:p>
          <a:p>
            <a:r>
              <a:rPr lang="hr-HR" dirty="0" smtClean="0"/>
              <a:t>najveći </a:t>
            </a:r>
            <a:r>
              <a:rPr lang="hr-HR" dirty="0"/>
              <a:t>prihod od turizma </a:t>
            </a:r>
            <a:r>
              <a:rPr lang="hr-HR" dirty="0" smtClean="0"/>
              <a:t>ostvaruju:</a:t>
            </a:r>
            <a:r>
              <a:rPr lang="hr-HR" b="1" dirty="0"/>
              <a:t> Egipat, Republika Južna Afrika, Maroko i </a:t>
            </a:r>
            <a:r>
              <a:rPr lang="hr-HR" b="1" dirty="0" smtClean="0"/>
              <a:t>Tanzanija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95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3" y="0"/>
            <a:ext cx="9777084" cy="642937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37160" y="6173678"/>
            <a:ext cx="11704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Crkva sv. Jurja u Libiji klesana u stijenama na UNESCO-ovu je Popisu svjetske kulturne i prirodne baštine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660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7" y="3300751"/>
            <a:ext cx="6724967" cy="336847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5304" y="-157371"/>
            <a:ext cx="5970326" cy="3976261"/>
          </a:xfrm>
          <a:prstGeom prst="rect">
            <a:avLst/>
          </a:prstGeom>
        </p:spPr>
      </p:pic>
      <p:pic>
        <p:nvPicPr>
          <p:cNvPr id="10242" name="Picture 2" descr="image a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480050" cy="321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6227292" y="501134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Nacionalni park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Etosha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328831" y="34257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Ait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Ben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Haddou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je na UNESCO-ovu Popisu </a:t>
            </a:r>
          </a:p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svjetske kulturne i prirodne baštine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144" y="3748947"/>
            <a:ext cx="5203741" cy="30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74" y="82296"/>
            <a:ext cx="10973964" cy="66294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076045" y="230188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Safari turizam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70530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981200" y="928688"/>
            <a:ext cx="8229600" cy="1143000"/>
          </a:xfrm>
        </p:spPr>
        <p:txBody>
          <a:bodyPr/>
          <a:lstStyle/>
          <a:p>
            <a:r>
              <a:rPr lang="hr-HR" altLang="sr-Latn-RS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71689"/>
            <a:ext cx="8516112" cy="4786311"/>
          </a:xfrm>
        </p:spPr>
        <p:txBody>
          <a:bodyPr rtlCol="0">
            <a:normAutofit fontScale="62500" lnSpcReduction="20000"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 smtClean="0"/>
              <a:t>Afrika </a:t>
            </a:r>
            <a:r>
              <a:rPr lang="hr-HR" dirty="0"/>
              <a:t>je kontinent velikih prirodnih bogatstava. Navedite kojih.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/>
              <a:t>Pomoću tematske gospodarske karte u atlasu </a:t>
            </a:r>
            <a:r>
              <a:rPr lang="hr-HR" dirty="0" err="1"/>
              <a:t>obrazložite,a</a:t>
            </a:r>
            <a:r>
              <a:rPr lang="hr-HR" dirty="0"/>
              <a:t>  na geografskoj karti  Afrike pokažite rasprostranjenost najvažnijih afričkih prirodnih bogatstava.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 smtClean="0"/>
              <a:t>Koje </a:t>
            </a:r>
            <a:r>
              <a:rPr lang="hr-HR" dirty="0"/>
              <a:t>su posljedice pretjeranog iskorištavanja šuma</a:t>
            </a:r>
            <a:r>
              <a:rPr lang="hr-HR" dirty="0" smtClean="0"/>
              <a:t>?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/>
              <a:t>Objasnite pojam </a:t>
            </a:r>
            <a:r>
              <a:rPr lang="hr-HR" dirty="0" err="1"/>
              <a:t>samoopskrbne</a:t>
            </a:r>
            <a:r>
              <a:rPr lang="hr-HR" dirty="0"/>
              <a:t> poljoprivrede i navedite zašto je ona u Africi uglavnom nerazvijena.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/>
              <a:t>Jedan od problema poljoprivrede jest nedostatak obradivog zemljišta. Zašto je on nastao?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 smtClean="0"/>
              <a:t>Navedite </a:t>
            </a:r>
            <a:r>
              <a:rPr lang="hr-HR" dirty="0"/>
              <a:t>glavne prehrambene kulture stanovništva u </a:t>
            </a:r>
            <a:r>
              <a:rPr lang="hr-HR" dirty="0" err="1"/>
              <a:t>izvantropskom</a:t>
            </a:r>
            <a:r>
              <a:rPr lang="hr-HR" dirty="0"/>
              <a:t> dijelu Afrike i u tropima.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/>
              <a:t>Objasnite pojam tržišne poljoprivrede.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/>
              <a:t>Koje su dvije tropske kulture najzastupljenije u izvozu? Nabrojite još nekoliko vrlo zastupljenih izvoznih poljoprivrednih proizvoda.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/>
              <a:t>Što je monokultura, a što plantaža</a:t>
            </a:r>
            <a:r>
              <a:rPr lang="hr-HR" dirty="0" smtClean="0"/>
              <a:t>?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 smtClean="0"/>
              <a:t>Nabrojite rude kojima obiluje Afrika.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dirty="0" smtClean="0"/>
              <a:t>Koje su turističke zemlje Afrike i kakav je turistički potencijal Afrike- objasni.</a:t>
            </a:r>
            <a:endParaRPr lang="hr-HR" dirty="0"/>
          </a:p>
          <a:p>
            <a:pPr marL="514350" indent="-514350">
              <a:buFont typeface="+mj-lt"/>
              <a:buAutoNum type="arabicPeriod"/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143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730885"/>
            <a:ext cx="10515600" cy="1325563"/>
          </a:xfrm>
        </p:spPr>
        <p:txBody>
          <a:bodyPr/>
          <a:lstStyle/>
          <a:p>
            <a:r>
              <a:rPr lang="hr-HR" b="1" dirty="0" smtClean="0"/>
              <a:t>Gospodarski sektori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3024" y="2185828"/>
            <a:ext cx="10515600" cy="4351338"/>
          </a:xfrm>
        </p:spPr>
        <p:txBody>
          <a:bodyPr/>
          <a:lstStyle/>
          <a:p>
            <a:r>
              <a:rPr lang="hr-HR" dirty="0" smtClean="0"/>
              <a:t>od </a:t>
            </a:r>
            <a:r>
              <a:rPr lang="hr-HR" b="1" dirty="0"/>
              <a:t>primarnog sektora </a:t>
            </a:r>
            <a:r>
              <a:rPr lang="hr-HR" dirty="0"/>
              <a:t>u Africi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živi </a:t>
            </a:r>
            <a:r>
              <a:rPr lang="hr-HR" dirty="0"/>
              <a:t>polovina </a:t>
            </a:r>
            <a:r>
              <a:rPr lang="hr-HR" dirty="0" smtClean="0"/>
              <a:t>stanovništva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/>
              <a:t>p</a:t>
            </a:r>
            <a:r>
              <a:rPr lang="hr-HR" dirty="0" smtClean="0"/>
              <a:t>rinosi </a:t>
            </a:r>
            <a:r>
              <a:rPr lang="hr-HR" dirty="0"/>
              <a:t>su </a:t>
            </a:r>
            <a:r>
              <a:rPr lang="hr-HR" b="1" dirty="0"/>
              <a:t>niski i </a:t>
            </a:r>
            <a:r>
              <a:rPr lang="hr-HR" b="1" dirty="0" smtClean="0"/>
              <a:t>neredoviti</a:t>
            </a:r>
          </a:p>
          <a:p>
            <a:endParaRPr lang="hr-HR" b="1" dirty="0"/>
          </a:p>
          <a:p>
            <a:r>
              <a:rPr lang="hr-HR" dirty="0" smtClean="0"/>
              <a:t>vrlo </a:t>
            </a:r>
            <a:r>
              <a:rPr lang="hr-HR" dirty="0"/>
              <a:t>zastupljen je </a:t>
            </a:r>
            <a:r>
              <a:rPr lang="hr-HR" b="1" dirty="0"/>
              <a:t>dječji rad</a:t>
            </a:r>
            <a:endParaRPr lang="hr-HR" b="1" dirty="0" smtClean="0"/>
          </a:p>
          <a:p>
            <a:endParaRPr lang="hr-HR" b="1" dirty="0" smtClean="0"/>
          </a:p>
          <a:p>
            <a:endParaRPr lang="hr-HR" b="1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845" y="1393666"/>
            <a:ext cx="48863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3666420" y="1292142"/>
          <a:ext cx="16144988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7888" y="47389"/>
            <a:ext cx="3797808" cy="674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097AF3-C758-46F8-B0D6-F4E7D1735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A097AF3-C758-46F8-B0D6-F4E7D17356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0CD695-8D46-42C2-A784-B310E1FF01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5B0CD695-8D46-42C2-A784-B310E1FF01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F6AEE0-B134-421C-9A21-F0E1F3CDEE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8FF6AEE0-B134-421C-9A21-F0E1F3CDEE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05164A-94B1-4EAC-A830-4F13C06AC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3F05164A-94B1-4EAC-A830-4F13C06AC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FBBEBA-425A-4200-9799-B4F051122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7FBBEBA-425A-4200-9799-B4F0511226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A4AF22-2FA7-477E-B552-2CD54D530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A8A4AF22-2FA7-477E-B552-2CD54D530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B5627F-5E0B-4667-8D6F-807E82908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BCB5627F-5E0B-4667-8D6F-807E82908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42B311-2A00-4B20-A5C6-F1A7810E61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2842B311-2A00-4B20-A5C6-F1A7810E61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8837A1-D605-45EB-A6FF-3E056EC1C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CC8837A1-D605-45EB-A6FF-3E056EC1C9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1461E9-1B0D-4B6F-972D-9B3BB644C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EC1461E9-1B0D-4B6F-972D-9B3BB644C2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E8E3D5-7DD9-445E-A612-06125A0352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18E8E3D5-7DD9-445E-A612-06125A0352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CC3908-A540-4E98-8C82-E11A40404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1ECC3908-A540-4E98-8C82-E11A40404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CC2090-9251-412A-B064-FA2F13554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27CC2090-9251-412A-B064-FA2F13554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E0E967-C794-4A27-95BC-389C07F90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72E0E967-C794-4A27-95BC-389C07F90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B77881-80E1-4465-A721-1FDBB7BE3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8BB77881-80E1-4465-A721-1FDBB7BE3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B07D22-D8E0-4B8B-B6CB-31A7AAC47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D3B07D22-D8E0-4B8B-B6CB-31A7AAC47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602268-5377-4420-8589-501B16BD4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72602268-5377-4420-8589-501B16BD4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0340B1-60EA-46B2-B45E-73E2824C6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3E0340B1-60EA-46B2-B45E-73E2824C6C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549065" cy="4351338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278279" y="5485479"/>
            <a:ext cx="505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Tradicionalna (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samoopskrbna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) poljoprivreda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16" y="2964133"/>
            <a:ext cx="6447472" cy="37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01"/>
            <a:ext cx="7388352" cy="324285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93792" y="2725433"/>
            <a:ext cx="6778752" cy="3963198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910631" y="4831817"/>
            <a:ext cx="413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Tržišna (komercijalna) poljoprivreda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1268064" y="5262244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(</a:t>
            </a:r>
            <a:r>
              <a:rPr lang="hr-HR" b="1" i="0" dirty="0" err="1" smtClean="0">
                <a:solidFill>
                  <a:srgbClr val="2969B0"/>
                </a:solidFill>
                <a:effectLst/>
                <a:latin typeface="Nunito"/>
              </a:rPr>
              <a:t>monokulturna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 proizvodnja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68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5" y="95700"/>
            <a:ext cx="11640313" cy="67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53" y="1170432"/>
            <a:ext cx="7065264" cy="353263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35535" y="1480401"/>
            <a:ext cx="61909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i="0" dirty="0" smtClean="0">
                <a:solidFill>
                  <a:srgbClr val="383838"/>
                </a:solidFill>
                <a:effectLst/>
                <a:latin typeface="Nunito"/>
              </a:rPr>
              <a:t>Ribarstvo je važan izvor hrane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i="0" dirty="0" smtClean="0">
                <a:effectLst/>
                <a:latin typeface="Nunito"/>
              </a:rPr>
              <a:t>Šumarstvo</a:t>
            </a:r>
            <a:endParaRPr lang="hr-HR" sz="2000" dirty="0">
              <a:latin typeface="Nunito"/>
            </a:endParaRPr>
          </a:p>
          <a:p>
            <a:r>
              <a:rPr lang="hr-HR" sz="2000" dirty="0" smtClean="0">
                <a:solidFill>
                  <a:srgbClr val="262626"/>
                </a:solidFill>
                <a:latin typeface="Nunito"/>
              </a:rPr>
              <a:t>- t</a:t>
            </a:r>
            <a:r>
              <a:rPr lang="hr-HR" sz="2000" b="0" i="0" dirty="0" smtClean="0">
                <a:solidFill>
                  <a:srgbClr val="262626"/>
                </a:solidFill>
                <a:effectLst/>
                <a:latin typeface="Nunito"/>
              </a:rPr>
              <a:t>ropske kišne šume obiluju vrstama</a:t>
            </a:r>
          </a:p>
          <a:p>
            <a:r>
              <a:rPr lang="hr-HR" sz="2000" b="0" i="0" dirty="0" smtClean="0">
                <a:solidFill>
                  <a:srgbClr val="262626"/>
                </a:solidFill>
                <a:effectLst/>
                <a:latin typeface="Nunito"/>
              </a:rPr>
              <a:t>  kvalitetnoga tvrdog drveta </a:t>
            </a:r>
          </a:p>
          <a:p>
            <a:r>
              <a:rPr lang="hr-HR" sz="2000" dirty="0" smtClean="0">
                <a:solidFill>
                  <a:srgbClr val="262626"/>
                </a:solidFill>
                <a:latin typeface="Nunito"/>
              </a:rPr>
              <a:t>- </a:t>
            </a:r>
            <a:r>
              <a:rPr lang="hr-HR" sz="2000" b="0" i="0" dirty="0" smtClean="0">
                <a:solidFill>
                  <a:srgbClr val="262626"/>
                </a:solidFill>
                <a:effectLst/>
                <a:latin typeface="Nunito"/>
              </a:rPr>
              <a:t>najcjenjenije vrste su:</a:t>
            </a:r>
          </a:p>
          <a:p>
            <a:r>
              <a:rPr lang="hr-HR" sz="2000" b="1" i="0" dirty="0" smtClean="0">
                <a:solidFill>
                  <a:srgbClr val="2969B0"/>
                </a:solidFill>
                <a:effectLst/>
                <a:latin typeface="Nunito"/>
              </a:rPr>
              <a:t>mahagonij, tikovina, ebanovina</a:t>
            </a: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32" y="3858012"/>
            <a:ext cx="2447686" cy="271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8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4112" y="1190275"/>
            <a:ext cx="10515600" cy="1325563"/>
          </a:xfrm>
        </p:spPr>
        <p:txBody>
          <a:bodyPr/>
          <a:lstStyle/>
          <a:p>
            <a:r>
              <a:rPr lang="hr-HR" dirty="0"/>
              <a:t>Rudarstvo važnije od industrije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8704" y="2019536"/>
            <a:ext cx="10515600" cy="49116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dirty="0"/>
              <a:t>Zbog starosti stijena Afrika </a:t>
            </a:r>
            <a:r>
              <a:rPr lang="hr-HR" dirty="0" smtClean="0"/>
              <a:t>obiluje </a:t>
            </a:r>
          </a:p>
          <a:p>
            <a:pPr marL="0" indent="0">
              <a:buNone/>
            </a:pPr>
            <a:r>
              <a:rPr lang="hr-HR" dirty="0" smtClean="0"/>
              <a:t>rudnim </a:t>
            </a:r>
            <a:r>
              <a:rPr lang="hr-HR" dirty="0"/>
              <a:t>bogatstvima</a:t>
            </a:r>
            <a:r>
              <a:rPr lang="hr-HR" dirty="0" smtClean="0"/>
              <a:t>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hr-HR" dirty="0"/>
              <a:t>Sjeverna Afrika – 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nafta i zemni plin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hr-HR" dirty="0"/>
              <a:t>Južna Afrika – 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kameni ugljen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hr-HR" dirty="0"/>
              <a:t>Proizvodnja i izvoz 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dijamanata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hr-HR" dirty="0"/>
              <a:t>Rude bakra, cinka, željeza, fosfata, ... </a:t>
            </a:r>
            <a:endParaRPr lang="hr-HR" dirty="0" smtClean="0"/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hr-HR" dirty="0">
                <a:sym typeface="Wingdings" pitchFamily="2" charset="2"/>
              </a:rPr>
              <a:t> </a:t>
            </a:r>
            <a:r>
              <a:rPr lang="hr-HR" dirty="0" smtClean="0">
                <a:sym typeface="Wingdings" pitchFamily="2" charset="2"/>
              </a:rPr>
              <a:t>      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Južnoafričko </a:t>
            </a:r>
            <a:r>
              <a:rPr lang="hr-HR" b="1" dirty="0" smtClean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visočje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hr-HR" b="1" dirty="0"/>
              <a:t>Industrija </a:t>
            </a:r>
            <a:r>
              <a:rPr lang="hr-HR" dirty="0"/>
              <a:t>je dobro razvijena u </a:t>
            </a:r>
            <a:r>
              <a:rPr lang="hr-HR" b="1" dirty="0"/>
              <a:t>Južnoj Africi, Egiptu</a:t>
            </a:r>
            <a:r>
              <a:rPr lang="hr-HR" b="1" dirty="0" smtClean="0"/>
              <a:t>,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hr-HR" b="1" dirty="0" smtClean="0"/>
              <a:t> </a:t>
            </a:r>
            <a:r>
              <a:rPr lang="hr-HR" b="1" dirty="0"/>
              <a:t>Alžiru, Maroku, Tunisu, Gani, Kamerunu i Keniji</a:t>
            </a:r>
            <a:r>
              <a:rPr lang="hr-HR" dirty="0"/>
              <a:t>. </a:t>
            </a:r>
            <a:endParaRPr lang="hr-HR" b="1" dirty="0" smtClean="0">
              <a:solidFill>
                <a:schemeClr val="bg2">
                  <a:lumMod val="50000"/>
                </a:schemeClr>
              </a:solidFill>
              <a:sym typeface="Wingdings" pitchFamily="2" charset="2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hr-HR" b="1" dirty="0" smtClean="0">
              <a:solidFill>
                <a:schemeClr val="bg2">
                  <a:lumMod val="50000"/>
                </a:schemeClr>
              </a:solidFill>
              <a:sym typeface="Wingdings" pitchFamily="2" charset="2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hr-HR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994" y="1190275"/>
            <a:ext cx="5001006" cy="542416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96" y="2263104"/>
            <a:ext cx="6166104" cy="36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752" y="1148969"/>
            <a:ext cx="3712886" cy="495051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12872" y="60994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Rudnik safira i ostaloga dragog </a:t>
            </a:r>
          </a:p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kamenja u Ilakaki, Madagaskar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1421525"/>
            <a:ext cx="6237280" cy="4677960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6464271" y="6099485"/>
            <a:ext cx="4078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smtClean="0">
                <a:solidFill>
                  <a:srgbClr val="383838"/>
                </a:solidFill>
                <a:effectLst/>
                <a:latin typeface="Nunito"/>
              </a:rPr>
              <a:t>Rudnik zlata u Shinyangi, Tanzanija</a:t>
            </a:r>
            <a:endParaRPr lang="pl-PL" b="1" i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8324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</Words>
  <Application>Microsoft Office PowerPoint</Application>
  <PresentationFormat>Široki zaslon</PresentationFormat>
  <Paragraphs>70</Paragraphs>
  <Slides>16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Gospodarski sektori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Rudarstvo važnije od industrije </vt:lpstr>
      <vt:lpstr>PowerPoint prezentacija</vt:lpstr>
      <vt:lpstr>PowerPoint prezentacija</vt:lpstr>
      <vt:lpstr>Tercijarni sektor </vt:lpstr>
      <vt:lpstr>PowerPoint prezentacija</vt:lpstr>
      <vt:lpstr>PowerPoint prezentacija</vt:lpstr>
      <vt:lpstr>PowerPoint prezentacija</vt:lpstr>
      <vt:lpstr>PowerPoint prezentacija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</cp:revision>
  <dcterms:created xsi:type="dcterms:W3CDTF">2021-05-12T10:12:04Z</dcterms:created>
  <dcterms:modified xsi:type="dcterms:W3CDTF">2021-05-13T07:55:01Z</dcterms:modified>
</cp:coreProperties>
</file>